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97" r:id="rId3"/>
    <p:sldId id="369" r:id="rId4"/>
    <p:sldId id="303" r:id="rId5"/>
    <p:sldId id="305" r:id="rId6"/>
    <p:sldId id="309" r:id="rId7"/>
    <p:sldId id="306" r:id="rId8"/>
    <p:sldId id="318" r:id="rId9"/>
    <p:sldId id="307" r:id="rId10"/>
    <p:sldId id="308" r:id="rId11"/>
    <p:sldId id="304" r:id="rId12"/>
    <p:sldId id="317" r:id="rId13"/>
    <p:sldId id="320" r:id="rId14"/>
    <p:sldId id="298" r:id="rId15"/>
    <p:sldId id="301" r:id="rId16"/>
    <p:sldId id="302" r:id="rId17"/>
    <p:sldId id="370" r:id="rId18"/>
    <p:sldId id="371" r:id="rId19"/>
    <p:sldId id="319" r:id="rId20"/>
    <p:sldId id="372" r:id="rId21"/>
    <p:sldId id="312" r:id="rId22"/>
    <p:sldId id="311" r:id="rId23"/>
    <p:sldId id="313" r:id="rId24"/>
    <p:sldId id="314" r:id="rId25"/>
    <p:sldId id="363" r:id="rId26"/>
    <p:sldId id="315" r:id="rId27"/>
    <p:sldId id="316" r:id="rId28"/>
    <p:sldId id="368" r:id="rId29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88"/>
    <p:restoredTop sz="94740"/>
  </p:normalViewPr>
  <p:slideViewPr>
    <p:cSldViewPr snapToGrid="0" snapToObjects="1">
      <p:cViewPr varScale="1">
        <p:scale>
          <a:sx n="148" d="100"/>
          <a:sy n="148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xplained.ai/matrix-calculus/index.html" TargetMode="External"/><Relationship Id="rId5" Type="http://schemas.openxmlformats.org/officeDocument/2006/relationships/image" Target="../media/image19.emf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still.pub/2017/momentum" TargetMode="Externa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till.pub/2017/momentum/#cita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-visual-explanation-of-gradient-descent-methods-momentum-adagrad-rmsprop-adam-f898b102325c" TargetMode="External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towardsdatascience.com/a-visual-explanation-of-gradient-descent-methods-momentum-adagrad-rmsprop-adam-f898b102325c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github.io/neural-networks-3/#ada" TargetMode="Externa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parrt/msds621/blob/master/labs/linear-models/gradient-descent.ipynb" TargetMode="External"/><Relationship Id="rId2" Type="http://schemas.openxmlformats.org/officeDocument/2006/relationships/hyperlink" Target="https://github.com/parrt/msds621/tree/master/lab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viz-gradient-descent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ithub.com/parrt/msds621/blob/master/notebooks/linear-models/viz-gradient-descent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linear-models/viz-gradient-descent.ipynb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Gradient Descent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Minimizing loss functions to find "optimal" model parameters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541D-AAE4-8744-968A-2BF1C73B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learning rate is really too high?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A96F9-1F8A-A641-831A-EC17970037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get nowhere: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loss can even</a:t>
                </a:r>
                <a:br>
                  <a:rPr lang="en-US" dirty="0"/>
                </a:br>
                <a:r>
                  <a:rPr lang="en-US" dirty="0"/>
                  <a:t>diverge (exploding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br>
                  <a:rPr lang="en-US" dirty="0"/>
                </a:br>
                <a:r>
                  <a:rPr lang="en-US"/>
                  <a:t>if learning rate too big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CA96F9-1F8A-A641-831A-EC17970037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9B797B-7319-BE48-8C96-BBE06F21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835" y="1825625"/>
            <a:ext cx="6794634" cy="4543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1A2B7F-A1C1-D64B-8036-F4BF82A06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97430"/>
            <a:ext cx="24384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9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4F0601-22B7-A24D-80ED-6F7CEFD9BE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happens in 2D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]?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4F0601-22B7-A24D-80ED-6F7CEFD9BE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B4941-4AE3-A94D-A29A-04574458B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you’re stuck on a mountain in the dark</a:t>
            </a:r>
            <a:br>
              <a:rPr lang="en-US" dirty="0"/>
            </a:br>
            <a:r>
              <a:rPr lang="en-US" dirty="0"/>
              <a:t>and need to get to the bottom</a:t>
            </a:r>
          </a:p>
          <a:p>
            <a:r>
              <a:rPr lang="en-US" dirty="0"/>
              <a:t>Take steps to left, right, forward, backward or</a:t>
            </a:r>
            <a:br>
              <a:rPr lang="en-US" dirty="0"/>
            </a:br>
            <a:r>
              <a:rPr lang="en-US" dirty="0"/>
              <a:t>at an angle to minimize the “elevation function”</a:t>
            </a:r>
          </a:p>
          <a:p>
            <a:r>
              <a:rPr lang="en-US" dirty="0"/>
              <a:t>Check slope in each direction separately, then combine</a:t>
            </a:r>
            <a:br>
              <a:rPr lang="en-US" dirty="0"/>
            </a:br>
            <a:r>
              <a:rPr lang="en-US" dirty="0"/>
              <a:t>them into vector to obtain the best step direction</a:t>
            </a:r>
          </a:p>
          <a:p>
            <a:r>
              <a:rPr lang="en-US" dirty="0"/>
              <a:t>Each direction’s slope is a </a:t>
            </a:r>
            <a:r>
              <a:rPr lang="en-US" i="1" dirty="0"/>
              <a:t>partial derivative</a:t>
            </a:r>
            <a:r>
              <a:rPr lang="en-US" dirty="0"/>
              <a:t> and, combined, are called the </a:t>
            </a:r>
            <a:r>
              <a:rPr lang="en-US" i="1" dirty="0"/>
              <a:t>gradient</a:t>
            </a:r>
            <a:r>
              <a:rPr lang="en-US" dirty="0"/>
              <a:t> vector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B6118-E3F2-B444-B9D4-60E67707C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932" y="961963"/>
            <a:ext cx="3003550" cy="34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1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14732C-27B7-1240-89DE-218A2B8750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199" y="365126"/>
                <a:ext cx="10796081" cy="1096894"/>
              </a:xfrm>
            </p:spPr>
            <p:txBody>
              <a:bodyPr/>
              <a:lstStyle/>
              <a:p>
                <a:r>
                  <a:rPr lang="en-US" dirty="0"/>
                  <a:t>Loss function: 1-var </a:t>
                </a:r>
                <a:r>
                  <a:rPr lang="en-US" dirty="0" err="1"/>
                  <a:t>regr</a:t>
                </a:r>
                <a:r>
                  <a:rPr lang="en-US" dirty="0"/>
                  <a:t>. w/2 </a:t>
                </a:r>
                <a:r>
                  <a:rPr lang="en-US" dirty="0" err="1"/>
                  <a:t>coeff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614732C-27B7-1240-89DE-218A2B8750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199" y="365126"/>
                <a:ext cx="10796081" cy="1096894"/>
              </a:xfrm>
              <a:blipFill>
                <a:blip r:embed="rId2"/>
                <a:stretch>
                  <a:fillRect l="-2233" r="-1410"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D3C3DF-FFBC-F344-992A-6FDC19368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84" y="1462018"/>
            <a:ext cx="6211786" cy="52600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1F7615C-A515-584F-AF18-41C6D09DB7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2476" y="1462018"/>
                <a:ext cx="4498410" cy="47149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Shallow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dir</a:t>
                </a:r>
              </a:p>
              <a:p>
                <a:r>
                  <a:rPr lang="en-US" dirty="0"/>
                  <a:t>Steep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dir</a:t>
                </a:r>
              </a:p>
              <a:p>
                <a:r>
                  <a:rPr lang="en-US" dirty="0"/>
                  <a:t>This plot shows loss for non-standardized variables so a unit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doesn’t change loss nearly as much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Notice this 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 space, not feature space!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1F7615C-A515-584F-AF18-41C6D09DB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2476" y="1462018"/>
                <a:ext cx="4498410" cy="4714944"/>
              </a:xfrm>
              <a:blipFill>
                <a:blip r:embed="rId4"/>
                <a:stretch>
                  <a:fillRect l="-2254" t="-2151"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92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BDD3-8F92-564C-8DFC-FE3FE3F6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40440" cy="1018461"/>
          </a:xfrm>
        </p:spPr>
        <p:txBody>
          <a:bodyPr/>
          <a:lstStyle/>
          <a:p>
            <a:r>
              <a:rPr lang="en-US" dirty="0"/>
              <a:t>Notation and finite difference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7FBD2-5B63-2249-B709-6D60CC5D09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764520" cy="44862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“Rise over run” is the derivative/slope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Gradient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-dim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vector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partial derivative entries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endParaRPr lang="en-US" b="1" dirty="0"/>
              </a:p>
              <a:p>
                <a:r>
                  <a:rPr lang="en-US" dirty="0"/>
                  <a:t>The partial derivative is just the slope in 1 </a:t>
                </a:r>
                <a:r>
                  <a:rPr lang="en-US" dirty="0" err="1"/>
                  <a:t>dir</a:t>
                </a:r>
                <a:r>
                  <a:rPr lang="en-US" dirty="0"/>
                  <a:t>, holding others constant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27FBD2-5B63-2249-B709-6D60CC5D09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764520" cy="4486275"/>
              </a:xfrm>
              <a:blipFill>
                <a:blip r:embed="rId2"/>
                <a:stretch>
                  <a:fillRect l="-943" t="-3662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018342D-F0F3-7743-A8B5-161412ABC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180" y="2154238"/>
            <a:ext cx="6781800" cy="106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B7C954-EFCC-4549-BDD5-98249894B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80" y="4009311"/>
            <a:ext cx="73279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AEF5C-9635-4F44-8548-6FC47FCB3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3408" y="1040968"/>
            <a:ext cx="2674064" cy="3108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F146FA-EADF-9144-82AF-D0C10B7CE9A5}"/>
              </a:ext>
            </a:extLst>
          </p:cNvPr>
          <p:cNvSpPr txBox="1"/>
          <p:nvPr/>
        </p:nvSpPr>
        <p:spPr>
          <a:xfrm>
            <a:off x="0" y="6488668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6"/>
              </a:rPr>
              <a:t>https://explained.ai/matrix-calculus/index.html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691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B819E2-AE8C-CA41-B2D6-154F197908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60444"/>
                <a:ext cx="11019817" cy="481117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Partial derivative is rate of change in one direction:</a:t>
                </a:r>
              </a:p>
              <a:p>
                <a:r>
                  <a:rPr lang="en-US" dirty="0"/>
                  <a:t>Combining partial derivatives into vector gives the </a:t>
                </a:r>
                <a:r>
                  <a:rPr lang="en-US" i="1" dirty="0"/>
                  <a:t>gradient:</a:t>
                </a:r>
              </a:p>
              <a:p>
                <a:r>
                  <a:rPr lang="en-US" dirty="0"/>
                  <a:t>Gradient points in direction of increased loss, so must go in negative gradient vector direction to decrease loss as before: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Gradient vectors have magnitude and direction </a:t>
                </a:r>
              </a:p>
              <a:p>
                <a:r>
                  <a:rPr lang="en-US" dirty="0"/>
                  <a:t>E.g., gradient of [-1,2] means take step to left, but bigger step forward</a:t>
                </a:r>
              </a:p>
              <a:p>
                <a:r>
                  <a:rPr lang="en-US" dirty="0"/>
                  <a:t>Take that single step: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 </a:t>
                </a:r>
                <a:r>
                  <a:rPr lang="el-GR" i="1" dirty="0"/>
                  <a:t>η</a:t>
                </a:r>
                <a:r>
                  <a:rPr lang="en-US" i="1" dirty="0"/>
                  <a:t>* </a:t>
                </a:r>
                <a:r>
                  <a:rPr lang="en-US" dirty="0"/>
                  <a:t>[-1, 2]</a:t>
                </a:r>
              </a:p>
              <a:p>
                <a:r>
                  <a:rPr lang="en-US" dirty="0"/>
                  <a:t>In each direction, the partial derivative of loss function is 0 when flat</a:t>
                </a:r>
              </a:p>
              <a:p>
                <a:r>
                  <a:rPr lang="en-US" dirty="0"/>
                  <a:t>When norm of gradient vector = 0, we’re at min loss; choose that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B819E2-AE8C-CA41-B2D6-154F197908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60444"/>
                <a:ext cx="11019817" cy="4811174"/>
              </a:xfrm>
              <a:blipFill>
                <a:blip r:embed="rId2"/>
                <a:stretch>
                  <a:fillRect l="-806" t="-2632" b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D41E9F1-C6D2-4A42-B821-41C690FA0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605" y="1986903"/>
            <a:ext cx="596900" cy="52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F2994-1AED-184E-BC81-1EEF9938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gradient descent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9E275-A3CD-234D-9FD5-F6922AFE0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002" y="1115437"/>
            <a:ext cx="1424021" cy="890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7BDF96-4F39-EF4E-919F-DE67179A2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406" y="3216459"/>
            <a:ext cx="5003800" cy="673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5D7481-58B8-3D4F-8B5F-093844B692ED}"/>
              </a:ext>
            </a:extLst>
          </p:cNvPr>
          <p:cNvSpPr/>
          <p:nvPr/>
        </p:nvSpPr>
        <p:spPr>
          <a:xfrm>
            <a:off x="7438593" y="3318111"/>
            <a:ext cx="33570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where </a:t>
            </a:r>
            <a:r>
              <a:rPr lang="en-US" sz="2200" i="1" dirty="0" err="1"/>
              <a:t>η</a:t>
            </a:r>
            <a:r>
              <a:rPr lang="en-US" sz="2200" dirty="0"/>
              <a:t> is a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68206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ABCD-EED6-EF4F-9315-7B54BBB2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equation needs loss gradient: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EADFD-F537-C14B-9019-F95778FD5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949" y="2297388"/>
            <a:ext cx="5575300" cy="508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7D8567-C3B4-4E4F-B2B9-6143E0C22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735" y="3107288"/>
            <a:ext cx="5295900" cy="60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052307-15A2-2846-8A27-E3C8CC04062B}"/>
              </a:ext>
            </a:extLst>
          </p:cNvPr>
          <p:cNvSpPr txBox="1"/>
          <p:nvPr/>
        </p:nvSpPr>
        <p:spPr>
          <a:xfrm>
            <a:off x="1071048" y="2256768"/>
            <a:ext cx="2063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Gradient of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672C6E-4CB8-5D4D-B56C-42A6A413A345}"/>
              </a:ext>
            </a:extLst>
          </p:cNvPr>
          <p:cNvSpPr/>
          <p:nvPr/>
        </p:nvSpPr>
        <p:spPr>
          <a:xfrm>
            <a:off x="8605873" y="2282168"/>
            <a:ext cx="2744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for regression 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67C20B-58B1-194F-9771-08A3E3A492F4}"/>
              </a:ext>
            </a:extLst>
          </p:cNvPr>
          <p:cNvSpPr txBox="1"/>
          <p:nvPr/>
        </p:nvSpPr>
        <p:spPr>
          <a:xfrm>
            <a:off x="1071048" y="3854237"/>
            <a:ext cx="9012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 update equation becomes (adding </a:t>
            </a:r>
            <a:r>
              <a:rPr lang="en-US" sz="2800" i="1" dirty="0"/>
              <a:t>learning rate </a:t>
            </a:r>
            <a:r>
              <a:rPr lang="el-GR" sz="2800" i="1" dirty="0"/>
              <a:t>η</a:t>
            </a:r>
            <a:r>
              <a:rPr lang="en-US" sz="2800" dirty="0"/>
              <a:t>):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6AA9A2-4273-5540-8EA6-6D93D64AC531}"/>
              </a:ext>
            </a:extLst>
          </p:cNvPr>
          <p:cNvSpPr txBox="1"/>
          <p:nvPr/>
        </p:nvSpPr>
        <p:spPr>
          <a:xfrm>
            <a:off x="1071048" y="5357217"/>
            <a:ext cx="9355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i="1" dirty="0"/>
              <a:t>η</a:t>
            </a:r>
            <a:r>
              <a:rPr lang="en-US" sz="2800" dirty="0"/>
              <a:t> scales the step we take each at each step (fold 2 into </a:t>
            </a:r>
            <a:r>
              <a:rPr lang="el-GR" sz="2800" i="1" dirty="0"/>
              <a:t>η</a:t>
            </a:r>
            <a:r>
              <a:rPr lang="en-US" sz="2800" i="1" dirty="0"/>
              <a:t>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BEF5E0-C2E0-9B4D-B14C-40E2377E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735" y="4514806"/>
            <a:ext cx="5949930" cy="701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B7E5F1-2CB0-914D-B9CD-21517EE69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8735" y="1420018"/>
            <a:ext cx="50038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22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80A086-AC90-5243-A456-E46847CD9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21" y="1972357"/>
            <a:ext cx="11678478" cy="2972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BEC71F-2633-1844-AD5E-A41AFDCB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gradient descent algorithm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826948-4067-7C4F-B712-A02FDE26E081}"/>
              </a:ext>
            </a:extLst>
          </p:cNvPr>
          <p:cNvSpPr/>
          <p:nvPr/>
        </p:nvSpPr>
        <p:spPr>
          <a:xfrm>
            <a:off x="1975282" y="3631297"/>
            <a:ext cx="1241287" cy="443746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F7D14-859C-F348-AE92-80DFA99D4FB3}"/>
              </a:ext>
            </a:extLst>
          </p:cNvPr>
          <p:cNvSpPr txBox="1"/>
          <p:nvPr/>
        </p:nvSpPr>
        <p:spPr>
          <a:xfrm>
            <a:off x="3216570" y="370571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4754F"/>
                </a:solidFill>
              </a:rPr>
              <a:t>new direction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54B170-118F-4344-AFDD-EC3E7C30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72699"/>
            <a:ext cx="3383648" cy="389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28688F-21A2-7447-8418-A45A7D19ED4F}"/>
              </a:ext>
            </a:extLst>
          </p:cNvPr>
          <p:cNvSpPr txBox="1"/>
          <p:nvPr/>
        </p:nvSpPr>
        <p:spPr>
          <a:xfrm>
            <a:off x="5032888" y="3651997"/>
            <a:ext cx="10631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</a:t>
            </a:r>
            <a:r>
              <a:rPr lang="en-US" sz="2200" i="1" dirty="0"/>
              <a:t>Recall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2999F-AA4F-6643-8C39-D8884613DFC1}"/>
              </a:ext>
            </a:extLst>
          </p:cNvPr>
          <p:cNvSpPr txBox="1"/>
          <p:nvPr/>
        </p:nvSpPr>
        <p:spPr>
          <a:xfrm>
            <a:off x="9340026" y="3631297"/>
            <a:ext cx="279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87F591-343D-F748-8E93-AA7567941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165" y="4278233"/>
            <a:ext cx="5081634" cy="2043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29382E-4C01-444B-957D-B9CFDC723FD9}"/>
              </a:ext>
            </a:extLst>
          </p:cNvPr>
          <p:cNvSpPr txBox="1"/>
          <p:nvPr/>
        </p:nvSpPr>
        <p:spPr>
          <a:xfrm>
            <a:off x="0" y="6493964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>
                <a:hlinkClick r:id="rId5"/>
              </a:rPr>
              <a:t>https://distill.pub/2017/momentum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84956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E1AE-B3C9-FC4E-AE68-FC49CA5E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365125"/>
            <a:ext cx="10608365" cy="1325563"/>
          </a:xfrm>
        </p:spPr>
        <p:txBody>
          <a:bodyPr>
            <a:normAutofit/>
          </a:bodyPr>
          <a:lstStyle/>
          <a:p>
            <a:r>
              <a:rPr lang="en-US" dirty="0"/>
              <a:t>Let's add</a:t>
            </a:r>
            <a:br>
              <a:rPr lang="en-US" dirty="0"/>
            </a:br>
            <a:r>
              <a:rPr lang="en-US" dirty="0"/>
              <a:t>momentum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0F2BE-4A15-634E-9321-7AD181EC4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536" y="3330505"/>
            <a:ext cx="6819054" cy="28019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3BB8EF-871D-894A-B82F-C7DFDFB9A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27" y="241435"/>
            <a:ext cx="6791163" cy="2730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1C5786-E950-E647-81E8-C02F6CE0AB53}"/>
              </a:ext>
            </a:extLst>
          </p:cNvPr>
          <p:cNvSpPr txBox="1"/>
          <p:nvPr/>
        </p:nvSpPr>
        <p:spPr>
          <a:xfrm>
            <a:off x="3169873" y="2639406"/>
            <a:ext cx="2037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No momentum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67F7FB-8846-A54B-B8C5-A05DA61C95A8}"/>
              </a:ext>
            </a:extLst>
          </p:cNvPr>
          <p:cNvSpPr txBox="1"/>
          <p:nvPr/>
        </p:nvSpPr>
        <p:spPr>
          <a:xfrm>
            <a:off x="2938078" y="5822734"/>
            <a:ext cx="22573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High momentum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661F5F-6E19-FF4F-B2C5-85F32DD97C38}"/>
              </a:ext>
            </a:extLst>
          </p:cNvPr>
          <p:cNvSpPr txBox="1"/>
          <p:nvPr/>
        </p:nvSpPr>
        <p:spPr>
          <a:xfrm>
            <a:off x="0" y="6493964"/>
            <a:ext cx="4043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 </a:t>
            </a:r>
            <a:r>
              <a:rPr lang="en-US" sz="1400" dirty="0">
                <a:hlinkClick r:id="rId4"/>
              </a:rPr>
              <a:t>https://distill.pub/2017/momentum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5E7D6E-2E8F-B245-941D-ACE019035087}"/>
              </a:ext>
            </a:extLst>
          </p:cNvPr>
          <p:cNvSpPr/>
          <p:nvPr/>
        </p:nvSpPr>
        <p:spPr>
          <a:xfrm>
            <a:off x="205410" y="5508797"/>
            <a:ext cx="5004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Reinforce movement in same direction</a:t>
            </a:r>
          </a:p>
        </p:txBody>
      </p:sp>
    </p:spTree>
    <p:extLst>
      <p:ext uri="{BB962C8B-B14F-4D97-AF65-F5344CB8AC3E}">
        <p14:creationId xmlns:p14="http://schemas.microsoft.com/office/powerpoint/2010/main" val="3467586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50A5-5B8B-5242-9DD2-34FD5582C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vs momentum animated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D70A-E7D8-F44C-BF85-C34E3D5D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9600" cy="4351338"/>
          </a:xfrm>
        </p:spPr>
        <p:txBody>
          <a:bodyPr/>
          <a:lstStyle/>
          <a:p>
            <a:r>
              <a:rPr lang="en-US" dirty="0"/>
              <a:t>Momentum rolls through a local </a:t>
            </a:r>
            <a:r>
              <a:rPr lang="en-US" dirty="0" err="1"/>
              <a:t>miminum</a:t>
            </a:r>
            <a:r>
              <a:rPr lang="en-US" dirty="0"/>
              <a:t>, but vanilla gets stuck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4BD8B5DB-D932-994A-9827-DF049AB0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982" y="1964194"/>
            <a:ext cx="6243983" cy="40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56191-558F-F440-A5B3-A490CDFEA4FF}"/>
              </a:ext>
            </a:extLst>
          </p:cNvPr>
          <p:cNvSpPr txBox="1"/>
          <p:nvPr/>
        </p:nvSpPr>
        <p:spPr>
          <a:xfrm>
            <a:off x="198782" y="57348"/>
            <a:ext cx="12194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Animation credit: </a:t>
            </a:r>
            <a:r>
              <a:rPr lang="en-US" sz="1400" dirty="0">
                <a:hlinkClick r:id="rId3"/>
              </a:rPr>
              <a:t>https://towardsdatascience.com/a-visual-explanation-of-gradient-descent-methods-momentum-adagrad-rmsprop-adam-f898b102325c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13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FD303BD-C9D5-D445-A4CF-27225536E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6" y="2273706"/>
            <a:ext cx="11061700" cy="3594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9D6824-611C-DC4F-9486-5874C9AE9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momentum to particle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B4846-4AF9-EB4D-B479-79C41E08D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" y="1513840"/>
            <a:ext cx="11562080" cy="4663123"/>
          </a:xfrm>
        </p:spPr>
        <p:txBody>
          <a:bodyPr/>
          <a:lstStyle/>
          <a:p>
            <a:r>
              <a:rPr lang="en-US" dirty="0"/>
              <a:t>Reinforce movement in same direction: add fraction of previous </a:t>
            </a:r>
            <a:r>
              <a:rPr lang="en-US" dirty="0" err="1"/>
              <a:t>dir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99711-4B78-FC4D-BF02-C5FA521F2046}"/>
              </a:ext>
            </a:extLst>
          </p:cNvPr>
          <p:cNvSpPr/>
          <p:nvPr/>
        </p:nvSpPr>
        <p:spPr>
          <a:xfrm>
            <a:off x="1392622" y="4134227"/>
            <a:ext cx="502920" cy="397785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70779E-2BB0-784F-BFAF-B7BD4B3B9FBE}"/>
              </a:ext>
            </a:extLst>
          </p:cNvPr>
          <p:cNvSpPr/>
          <p:nvPr/>
        </p:nvSpPr>
        <p:spPr>
          <a:xfrm>
            <a:off x="2226444" y="4114350"/>
            <a:ext cx="1282069" cy="428587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35983-3592-4846-B0B5-7B442D1F3B86}"/>
              </a:ext>
            </a:extLst>
          </p:cNvPr>
          <p:cNvSpPr txBox="1"/>
          <p:nvPr/>
        </p:nvSpPr>
        <p:spPr>
          <a:xfrm>
            <a:off x="2145381" y="379365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4754F"/>
                </a:solidFill>
              </a:rPr>
              <a:t>new direction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88FE7-877F-0746-A798-C2134DFA2983}"/>
              </a:ext>
            </a:extLst>
          </p:cNvPr>
          <p:cNvSpPr txBox="1"/>
          <p:nvPr/>
        </p:nvSpPr>
        <p:spPr>
          <a:xfrm>
            <a:off x="1076770" y="3916868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E4754F"/>
                </a:solidFill>
              </a:rPr>
              <a:t>old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A6891-20DD-A443-A23B-042E4E0F3C6F}"/>
                  </a:ext>
                </a:extLst>
              </p:cNvPr>
              <p:cNvSpPr txBox="1"/>
              <p:nvPr/>
            </p:nvSpPr>
            <p:spPr>
              <a:xfrm>
                <a:off x="4796753" y="5280194"/>
                <a:ext cx="45432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E4754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800" dirty="0">
                    <a:solidFill>
                      <a:srgbClr val="E4754F"/>
                    </a:solidFill>
                  </a:rPr>
                  <a:t> is a new hyper parameter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8A6891-20DD-A443-A23B-042E4E0F3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753" y="5280194"/>
                <a:ext cx="4543231" cy="523220"/>
              </a:xfrm>
              <a:prstGeom prst="rect">
                <a:avLst/>
              </a:prstGeom>
              <a:blipFill>
                <a:blip r:embed="rId3"/>
                <a:stretch>
                  <a:fillRect l="-559" t="-11905" r="-195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F807C6-8BA6-4947-9D7E-FA146ACCAAE6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644082" y="4453907"/>
            <a:ext cx="3152671" cy="108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12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26DD-FEB1-4549-B95B-D4936379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5221"/>
            <a:ext cx="10515600" cy="1775909"/>
          </a:xfrm>
        </p:spPr>
        <p:txBody>
          <a:bodyPr/>
          <a:lstStyle/>
          <a:p>
            <a:r>
              <a:rPr lang="en-US" dirty="0"/>
              <a:t>Minimizing the loss function:</a:t>
            </a:r>
            <a:br>
              <a:rPr lang="en-US" dirty="0"/>
            </a:br>
            <a:r>
              <a:rPr lang="en-US" dirty="0"/>
              <a:t>How we train (many)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Training: we need a way to find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such that: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Could try grid search</a:t>
                </a:r>
                <a:br>
                  <a:rPr lang="en-US" dirty="0"/>
                </a:br>
                <a:r>
                  <a:rPr lang="en-US" dirty="0"/>
                  <a:t>for linear models to</a:t>
                </a:r>
                <a:br>
                  <a:rPr lang="en-US" dirty="0"/>
                </a:br>
                <a:r>
                  <a:rPr lang="en-US" dirty="0"/>
                  <a:t>find slope </a:t>
                </a:r>
                <a:r>
                  <a:rPr lang="en-US" b="1" dirty="0"/>
                  <a:t>m</a:t>
                </a:r>
                <a:r>
                  <a:rPr lang="en-US" dirty="0"/>
                  <a:t> and</a:t>
                </a:r>
                <a:br>
                  <a:rPr lang="en-US" dirty="0"/>
                </a:br>
                <a:r>
                  <a:rPr lang="en-US" dirty="0"/>
                  <a:t>y-intercept </a:t>
                </a:r>
                <a:r>
                  <a:rPr lang="en-US" b="1" dirty="0"/>
                  <a:t>b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Or, could try random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vectors and choose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with lowest loss</a:t>
                </a:r>
                <a:br>
                  <a:rPr lang="en-US" dirty="0"/>
                </a:br>
                <a:r>
                  <a:rPr lang="en-US" dirty="0"/>
                  <a:t>(doesn't scale beyond a few dimensions)</a:t>
                </a:r>
                <a:endParaRPr lang="en-US" dirty="0">
                  <a:latin typeface="SchoolHouse Cursive B" pitchFamily="2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  <a:blipFill>
                <a:blip r:embed="rId2"/>
                <a:stretch>
                  <a:fillRect l="-1051" t="-2210" b="-30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B3621FA-6133-E94D-81BF-6533378D1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751" y="1510748"/>
            <a:ext cx="2581225" cy="944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FE566-0A21-F54B-9B56-CF1C74DD21D6}"/>
              </a:ext>
            </a:extLst>
          </p:cNvPr>
          <p:cNvSpPr txBox="1"/>
          <p:nvPr/>
        </p:nvSpPr>
        <p:spPr>
          <a:xfrm>
            <a:off x="4733705" y="2523835"/>
            <a:ext cx="7123679" cy="24622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best = (9999999999,0,0)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for m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np.linspace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(…,…,num=100):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b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np.linspace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(…,…,num=100):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y_ = m * X + b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loss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np.mean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((y_ - y)**2) # MSE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loss &lt; best[0]: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best = 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loss,m,b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73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50A5-5B8B-5242-9DD2-34FD5582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05258"/>
          </a:xfrm>
        </p:spPr>
        <p:txBody>
          <a:bodyPr>
            <a:normAutofit fontScale="90000"/>
          </a:bodyPr>
          <a:lstStyle/>
          <a:p>
            <a:r>
              <a:rPr lang="en-US" dirty="0"/>
              <a:t>Dealing with saddle points or shallow valleys:</a:t>
            </a:r>
            <a:br>
              <a:rPr lang="en-US" dirty="0"/>
            </a:br>
            <a:r>
              <a:rPr lang="en-US" dirty="0"/>
              <a:t>Vanilla vs </a:t>
            </a:r>
            <a:r>
              <a:rPr lang="en-US" dirty="0" err="1"/>
              <a:t>AdaGrad</a:t>
            </a:r>
            <a:r>
              <a:rPr lang="en-US" dirty="0"/>
              <a:t> animated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7D70A-E7D8-F44C-BF85-C34E3D5DB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1825625"/>
            <a:ext cx="3597965" cy="4351338"/>
          </a:xfrm>
        </p:spPr>
        <p:txBody>
          <a:bodyPr/>
          <a:lstStyle/>
          <a:p>
            <a:r>
              <a:rPr lang="en-US" dirty="0"/>
              <a:t>Different step size per dimension helps a lot</a:t>
            </a:r>
          </a:p>
          <a:p>
            <a:r>
              <a:rPr lang="en-US" dirty="0"/>
              <a:t>We still can use an overall learning rate to magnify the step size per dimension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56191-558F-F440-A5B3-A490CDFEA4FF}"/>
              </a:ext>
            </a:extLst>
          </p:cNvPr>
          <p:cNvSpPr txBox="1"/>
          <p:nvPr/>
        </p:nvSpPr>
        <p:spPr>
          <a:xfrm>
            <a:off x="198782" y="57348"/>
            <a:ext cx="12194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Animation credit: </a:t>
            </a:r>
            <a:r>
              <a:rPr lang="en-US" sz="1400" dirty="0">
                <a:hlinkClick r:id="rId2"/>
              </a:rPr>
              <a:t>https://towardsdatascience.com/a-visual-explanation-of-gradient-descent-methods-momentum-adagrad-rmsprop-adam-f898b102325c</a:t>
            </a:r>
            <a:r>
              <a:rPr lang="en-US" sz="1400" dirty="0"/>
              <a:t> 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7D189A6D-FF30-D547-90DF-F0D8F9E42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365" y="1418787"/>
            <a:ext cx="7700617" cy="496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09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C787F2-BC60-5E4C-AA98-DFC69C22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78" y="2574234"/>
            <a:ext cx="10473009" cy="3596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F40F5-B815-C447-981A-2D88780D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99" y="72778"/>
            <a:ext cx="10515600" cy="878263"/>
          </a:xfrm>
        </p:spPr>
        <p:txBody>
          <a:bodyPr/>
          <a:lstStyle/>
          <a:p>
            <a:r>
              <a:rPr lang="en-US" dirty="0" err="1"/>
              <a:t>Adagrad</a:t>
            </a:r>
            <a:r>
              <a:rPr lang="en-US" dirty="0"/>
              <a:t>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136B-84E0-AF46-86D1-BB6DD1B3B541}"/>
                  </a:ext>
                </a:extLst>
              </p:cNvPr>
              <p:cNvSpPr txBox="1"/>
              <p:nvPr/>
            </p:nvSpPr>
            <p:spPr>
              <a:xfrm>
                <a:off x="675860" y="951041"/>
                <a:ext cx="11593238" cy="1496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Single learning rate for all dimensions is brutally slow for some topographies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Imagine long shallow valley with steep walls or a saddle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l-GR" sz="2200" i="1" dirty="0"/>
                  <a:t>η</a:t>
                </a:r>
                <a:r>
                  <a:rPr lang="en-US" sz="2200" dirty="0"/>
                  <a:t> small enough for steep walls is way too slow for other, shallow dimension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/>
                  <a:t>be sum</a:t>
                </a:r>
                <a:r>
                  <a:rPr lang="en-US" sz="2200" dirty="0"/>
                  <a:t> squared gradient history; eventually slows down learning, possibly too early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BB136B-84E0-AF46-86D1-BB6DD1B3B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0" y="951041"/>
                <a:ext cx="11593238" cy="1496628"/>
              </a:xfrm>
              <a:prstGeom prst="rect">
                <a:avLst/>
              </a:prstGeom>
              <a:blipFill>
                <a:blip r:embed="rId3"/>
                <a:stretch>
                  <a:fillRect l="-656" t="-2521" r="-328" b="-7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6BC8E3-E005-A342-AE98-D28ED1228923}"/>
                  </a:ext>
                </a:extLst>
              </p:cNvPr>
              <p:cNvSpPr txBox="1"/>
              <p:nvPr/>
            </p:nvSpPr>
            <p:spPr>
              <a:xfrm>
                <a:off x="4578141" y="4845871"/>
                <a:ext cx="7532768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900" dirty="0">
                    <a:solidFill>
                      <a:srgbClr val="E4754F"/>
                    </a:solidFill>
                  </a:rPr>
                  <a:t>adjust w/update 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smtClean="0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b="0" i="1" smtClean="0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>
                    <a:solidFill>
                      <a:srgbClr val="E4754F"/>
                    </a:solidFill>
                  </a:rPr>
                  <a:t>; low h(</a:t>
                </a:r>
                <a:r>
                  <a:rPr lang="en-US" sz="1900" dirty="0" err="1">
                    <a:solidFill>
                      <a:srgbClr val="E4754F"/>
                    </a:solidFill>
                  </a:rPr>
                  <a:t>istory</a:t>
                </a:r>
                <a:r>
                  <a:rPr lang="en-US" sz="1900" dirty="0">
                    <a:solidFill>
                      <a:srgbClr val="E4754F"/>
                    </a:solidFill>
                  </a:rPr>
                  <a:t>)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900" i="1">
                            <a:solidFill>
                              <a:srgbClr val="E4754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>
                    <a:solidFill>
                      <a:srgbClr val="E4754F"/>
                    </a:solidFill>
                  </a:rPr>
                  <a:t> increases its learning rate</a:t>
                </a:r>
              </a:p>
              <a:p>
                <a:r>
                  <a:rPr lang="en-US" sz="19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9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900" dirty="0">
                    <a:solidFill>
                      <a:schemeClr val="tx1"/>
                    </a:solidFill>
                  </a:rPr>
                  <a:t> avoids divide by 0)</a:t>
                </a:r>
                <a:r>
                  <a:rPr lang="en-US" sz="1900" dirty="0">
                    <a:solidFill>
                      <a:srgbClr val="E4754F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6BC8E3-E005-A342-AE98-D28ED122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141" y="4845871"/>
                <a:ext cx="7532768" cy="677108"/>
              </a:xfrm>
              <a:prstGeom prst="rect">
                <a:avLst/>
              </a:prstGeom>
              <a:blipFill>
                <a:blip r:embed="rId4"/>
                <a:stretch>
                  <a:fillRect l="-673" t="-3704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9D1DB70-F317-6B4F-A089-D314EA8E4A1D}"/>
              </a:ext>
            </a:extLst>
          </p:cNvPr>
          <p:cNvCxnSpPr>
            <a:cxnSpLocks/>
          </p:cNvCxnSpPr>
          <p:nvPr/>
        </p:nvCxnSpPr>
        <p:spPr>
          <a:xfrm flipH="1" flipV="1">
            <a:off x="3519683" y="5072061"/>
            <a:ext cx="1109258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E211F56-C0DB-CC4F-A3CC-B4364E84FA55}"/>
              </a:ext>
            </a:extLst>
          </p:cNvPr>
          <p:cNvSpPr txBox="1"/>
          <p:nvPr/>
        </p:nvSpPr>
        <p:spPr>
          <a:xfrm>
            <a:off x="0" y="6488668"/>
            <a:ext cx="540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http://cs231n.github.io/neural-networks-3/#ada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EA467F-A2D7-6442-83F3-022DB0D76C23}"/>
              </a:ext>
            </a:extLst>
          </p:cNvPr>
          <p:cNvSpPr/>
          <p:nvPr/>
        </p:nvSpPr>
        <p:spPr>
          <a:xfrm>
            <a:off x="2540874" y="4812980"/>
            <a:ext cx="954166" cy="622619"/>
          </a:xfrm>
          <a:prstGeom prst="rect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0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21DC-2F3A-674C-9B33-128077770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Loss, gradient functions for minimization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AD5B-536C-AF42-805A-781BD0FA5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Linear regression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Logistic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EF260C-015E-024C-B72A-436657F0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299" y="2316399"/>
            <a:ext cx="5524500" cy="57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41538-B543-4248-BFB8-893B6B4FB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99" y="3005020"/>
            <a:ext cx="5295900" cy="66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36D247-74A4-9A40-9BFA-8487F7243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299" y="4286191"/>
            <a:ext cx="72644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7DC0A6-ECA0-9D4A-8C1B-52C7F8C25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299" y="5637737"/>
            <a:ext cx="5918200" cy="62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F5E3D-ABDB-7A4D-B536-9B0D6209F251}"/>
              </a:ext>
            </a:extLst>
          </p:cNvPr>
          <p:cNvSpPr txBox="1"/>
          <p:nvPr/>
        </p:nvSpPr>
        <p:spPr>
          <a:xfrm>
            <a:off x="7053499" y="315055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drop the 2, folding into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565836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D5C55C6-9E60-3F4D-8737-6807FAB3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79" y="4263684"/>
            <a:ext cx="7480300" cy="1346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837F8-970A-A742-80DC-37A04BE1C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995" y="185480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L2 (Ridge);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mean(</a:t>
                </a:r>
                <a:r>
                  <a:rPr lang="en-US" b="1" dirty="0"/>
                  <a:t>y</a:t>
                </a:r>
                <a:r>
                  <a:rPr lang="en-US" dirty="0"/>
                  <a:t>),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via: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L1 (Lasso);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= mean(</a:t>
                </a:r>
                <a:r>
                  <a:rPr lang="en-US" b="1" dirty="0"/>
                  <a:t>y</a:t>
                </a:r>
                <a:r>
                  <a:rPr lang="en-US" dirty="0"/>
                  <a:t>),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via: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837F8-970A-A742-80DC-37A04BE1C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95" y="1854808"/>
                <a:ext cx="10515600" cy="4351338"/>
              </a:xfrm>
              <a:blipFill>
                <a:blip r:embed="rId3"/>
                <a:stretch>
                  <a:fillRect l="-1087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343E22AA-5165-994C-93A6-92E3879A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L1, L2 regression loss, gradient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7B6E5-B865-FB4B-8852-DF866A46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79" y="2321195"/>
            <a:ext cx="6985000" cy="63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54921-5BB9-AA46-BE7F-45D62D007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079" y="2956195"/>
            <a:ext cx="6350000" cy="55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8C57D5-8936-C84A-B51E-ECE12D1C4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079" y="5614301"/>
            <a:ext cx="7226300" cy="673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67EEDB-963F-BC4D-889A-03125439A494}"/>
              </a:ext>
            </a:extLst>
          </p:cNvPr>
          <p:cNvSpPr txBox="1"/>
          <p:nvPr/>
        </p:nvSpPr>
        <p:spPr>
          <a:xfrm>
            <a:off x="7769421" y="3073694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(Can drop the 2, folding into learning rate)</a:t>
            </a:r>
          </a:p>
        </p:txBody>
      </p:sp>
    </p:spTree>
    <p:extLst>
      <p:ext uri="{BB962C8B-B14F-4D97-AF65-F5344CB8AC3E}">
        <p14:creationId xmlns:p14="http://schemas.microsoft.com/office/powerpoint/2010/main" val="1047639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9D658-10A0-EB46-897B-5B66DA72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logistic loss, gradient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6EE4C7C6-364A-0442-B109-3FD3AF6A0B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Must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differently; partial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a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functions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but not within the penalty term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Combine to get full gradient vector</a:t>
                </a:r>
              </a:p>
            </p:txBody>
          </p:sp>
        </mc:Choice>
        <mc:Fallback xmlns="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6EE4C7C6-364A-0442-B109-3FD3AF6A0B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FE68176D-F43A-D14E-A1FA-AC6A8718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387600"/>
            <a:ext cx="6527800" cy="116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FF97B9-40A9-2843-BD13-6C4767CC9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328" y="4411224"/>
            <a:ext cx="9563100" cy="1041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7D5FE1-17FC-9345-B878-48F0EA0BB6F7}"/>
              </a:ext>
            </a:extLst>
          </p:cNvPr>
          <p:cNvCxnSpPr>
            <a:cxnSpLocks/>
          </p:cNvCxnSpPr>
          <p:nvPr/>
        </p:nvCxnSpPr>
        <p:spPr>
          <a:xfrm>
            <a:off x="9231549" y="4131469"/>
            <a:ext cx="943583" cy="586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1E948-56A1-D843-9A5B-6BF37036AF66}"/>
              </a:ext>
            </a:extLst>
          </p:cNvPr>
          <p:cNvCxnSpPr>
            <a:cxnSpLocks/>
          </p:cNvCxnSpPr>
          <p:nvPr/>
        </p:nvCxnSpPr>
        <p:spPr>
          <a:xfrm>
            <a:off x="5437762" y="4131469"/>
            <a:ext cx="2334638" cy="673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14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4258"/>
          </a:xfrm>
        </p:spPr>
        <p:txBody>
          <a:bodyPr/>
          <a:lstStyle/>
          <a:p>
            <a:r>
              <a:rPr lang="en-US" dirty="0"/>
              <a:t>L1 Logistic gradient is tricky to get right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53E8D-39D8-A548-93B8-A6F08BB7E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54" y="1588715"/>
            <a:ext cx="10858635" cy="4451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8D496-628A-0F4C-8D7A-082B54CB5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98" y="5235820"/>
            <a:ext cx="6946900" cy="88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E1D4AA-129A-BB4D-A3E5-F6D5360B3806}"/>
              </a:ext>
            </a:extLst>
          </p:cNvPr>
          <p:cNvSpPr/>
          <p:nvPr/>
        </p:nvSpPr>
        <p:spPr>
          <a:xfrm>
            <a:off x="4853354" y="4330840"/>
            <a:ext cx="6993989" cy="1793980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80656B-AC8D-DB42-9147-C56F15FF342E}"/>
              </a:ext>
            </a:extLst>
          </p:cNvPr>
          <p:cNvSpPr txBox="1"/>
          <p:nvPr/>
        </p:nvSpPr>
        <p:spPr>
          <a:xfrm>
            <a:off x="10781232" y="426738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gradients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41A43-4CB3-8241-8169-B7A61BC26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313" y="4386362"/>
            <a:ext cx="4813300" cy="787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FF99D9-43C8-AB4A-A3EF-BF72EE8A3C71}"/>
              </a:ext>
            </a:extLst>
          </p:cNvPr>
          <p:cNvSpPr/>
          <p:nvPr/>
        </p:nvSpPr>
        <p:spPr>
          <a:xfrm>
            <a:off x="2544214" y="1108032"/>
            <a:ext cx="6776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(See derivation of L1 gradients in appendix of project description)</a:t>
            </a:r>
          </a:p>
        </p:txBody>
      </p:sp>
    </p:spTree>
    <p:extLst>
      <p:ext uri="{BB962C8B-B14F-4D97-AF65-F5344CB8AC3E}">
        <p14:creationId xmlns:p14="http://schemas.microsoft.com/office/powerpoint/2010/main" val="518989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0EE4-EBA7-0A4C-8756-B29F8A9E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041D0-A523-5C40-B463-4892913F70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678" y="1610872"/>
                <a:ext cx="11486322" cy="493192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Move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towards lower loss; consider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direction separately</a:t>
                </a:r>
              </a:p>
              <a:p>
                <a:r>
                  <a:rPr lang="en-US" dirty="0"/>
                  <a:t>Slope (change in loss/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partial derivative: </a:t>
                </a:r>
              </a:p>
              <a:p>
                <a:r>
                  <a:rPr lang="en-US" dirty="0"/>
                  <a:t>Gradient is </a:t>
                </a:r>
                <a:r>
                  <a:rPr lang="en-US" i="1" dirty="0"/>
                  <a:t>p</a:t>
                </a:r>
                <a:r>
                  <a:rPr lang="en-US" dirty="0"/>
                  <a:t> or </a:t>
                </a:r>
                <a:r>
                  <a:rPr lang="en-US" i="1" dirty="0"/>
                  <a:t>p</a:t>
                </a:r>
                <a:r>
                  <a:rPr lang="en-US" dirty="0"/>
                  <a:t>+1 dimensional vector of partial derivatives</a:t>
                </a:r>
              </a:p>
              <a:p>
                <a:r>
                  <a:rPr lang="en-US" dirty="0"/>
                  <a:t>Gradients point “upwards” towards higher cost/loss</a:t>
                </a:r>
              </a:p>
              <a:p>
                <a:r>
                  <a:rPr lang="en-US" dirty="0"/>
                  <a:t>Coefficients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should therefore step by negative of gradient</a:t>
                </a:r>
              </a:p>
              <a:p>
                <a:r>
                  <a:rPr lang="en-US" dirty="0"/>
                  <a:t>Gradient is the 0 vector at the minimum loss; i.e., flat</a:t>
                </a:r>
              </a:p>
              <a:p>
                <a:r>
                  <a:rPr lang="en-US" dirty="0"/>
                  <a:t>Can stop optimizing when gradient norm is close to 0 or after fixed number </a:t>
                </a:r>
                <a:r>
                  <a:rPr lang="en-US"/>
                  <a:t>of iterations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1041D0-A523-5C40-B463-4892913F7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678" y="1610872"/>
                <a:ext cx="11486322" cy="4931923"/>
              </a:xfrm>
              <a:blipFill>
                <a:blip r:embed="rId2"/>
                <a:stretch>
                  <a:fillRect l="-883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3F1B427-62BB-EE4D-B695-791FEEEBE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703" y="2003117"/>
            <a:ext cx="1318741" cy="8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87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971733-423D-E547-86A6-A002FE48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601" y="3861730"/>
            <a:ext cx="2727709" cy="710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8D305-7229-7342-BDE4-3CDF01F572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0195" y="1222513"/>
                <a:ext cx="11003605" cy="484754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Coefficient update equation: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l-GR" i="1" dirty="0"/>
                  <a:t>η</a:t>
                </a:r>
                <a:r>
                  <a:rPr lang="en-US" dirty="0"/>
                  <a:t> is “small enough,”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/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</m:oMath>
                </a14:m>
                <a:r>
                  <a:rPr lang="en-US" dirty="0"/>
                  <a:t> will converge to a solution vector (maybe slowly)</a:t>
                </a:r>
              </a:p>
              <a:p>
                <a:r>
                  <a:rPr lang="en-US" dirty="0"/>
                  <a:t>If too big, will bounce back and forth across valleys or diverge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Adagrad</a:t>
                </a:r>
                <a:endParaRPr lang="en-US" dirty="0"/>
              </a:p>
              <a:p>
                <a:pPr lvl="1"/>
                <a:r>
                  <a:rPr lang="en-US" dirty="0"/>
                  <a:t>Single learning rate too slow; need a rate per dimension</a:t>
                </a:r>
              </a:p>
              <a:p>
                <a:pPr lvl="1"/>
                <a:r>
                  <a:rPr lang="en-US" dirty="0"/>
                  <a:t>Increases update step size for dimensions with shallow slopes historically</a:t>
                </a:r>
              </a:p>
              <a:p>
                <a:pPr lvl="1"/>
                <a:r>
                  <a:rPr lang="en-US" dirty="0"/>
                  <a:t>Slows down across all dimensions over time as history sum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gets bigger</a:t>
                </a:r>
              </a:p>
              <a:p>
                <a:r>
                  <a:rPr lang="en-US" dirty="0"/>
                  <a:t>L1, L2 linear regression doesn’t optimize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it’s just mean(</a:t>
                </a:r>
                <a:r>
                  <a:rPr lang="en-US" b="1" dirty="0"/>
                  <a:t>y</a:t>
                </a:r>
                <a:r>
                  <a:rPr lang="en-US" dirty="0"/>
                  <a:t>), if we 0-center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L1, L2 logistic regression optimizes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but optimizes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98D305-7229-7342-BDE4-3CDF01F572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195" y="1222513"/>
                <a:ext cx="11003605" cy="4847548"/>
              </a:xfrm>
              <a:blipFill>
                <a:blip r:embed="rId3"/>
                <a:stretch>
                  <a:fillRect l="-691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30099AC-BD57-B547-8271-BC511440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More key takeaways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08815-A1AA-5A49-9E03-79211CBC7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746118"/>
            <a:ext cx="5003800" cy="673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866D8A-9F84-704C-AA03-68ED03474235}"/>
              </a:ext>
            </a:extLst>
          </p:cNvPr>
          <p:cNvSpPr/>
          <p:nvPr/>
        </p:nvSpPr>
        <p:spPr>
          <a:xfrm>
            <a:off x="6267891" y="1933180"/>
            <a:ext cx="33570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where </a:t>
            </a:r>
            <a:r>
              <a:rPr lang="en-US" sz="2200" i="1" dirty="0" err="1"/>
              <a:t>η</a:t>
            </a:r>
            <a:r>
              <a:rPr lang="en-US" sz="2200" dirty="0"/>
              <a:t> is a learning rate</a:t>
            </a:r>
          </a:p>
        </p:txBody>
      </p:sp>
    </p:spTree>
    <p:extLst>
      <p:ext uri="{BB962C8B-B14F-4D97-AF65-F5344CB8AC3E}">
        <p14:creationId xmlns:p14="http://schemas.microsoft.com/office/powerpoint/2010/main" val="378938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Exploring regularization for linear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https://github.com/parrt/msds621/tree/master/labs</a:t>
            </a:r>
            <a:r>
              <a:rPr lang="en-US" sz="1800" dirty="0">
                <a:hlinkClick r:id="rId3"/>
              </a:rPr>
              <a:t>/linear-models/gradient-descent</a:t>
            </a:r>
            <a:r>
              <a:rPr lang="en-US" sz="1800">
                <a:hlinkClick r:id="rId3"/>
              </a:rPr>
              <a:t>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73960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26DD-FEB1-4549-B95B-D4936379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85221"/>
            <a:ext cx="10671313" cy="1775909"/>
          </a:xfrm>
        </p:spPr>
        <p:txBody>
          <a:bodyPr/>
          <a:lstStyle/>
          <a:p>
            <a:r>
              <a:rPr lang="en-US" dirty="0"/>
              <a:t>Minimizing the loss: using loss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Let's start with a random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and then tweak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some</a:t>
                </a:r>
                <a:br>
                  <a:rPr lang="en-US" dirty="0"/>
                </a:br>
                <a:r>
                  <a:rPr lang="en-US" dirty="0"/>
                  <a:t>in the downhill loss direction until any tweak would increase loss</a:t>
                </a: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use information about the loss function in neighborhood of current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to decide which direction shifts towards smaller loss</a:t>
                </a:r>
              </a:p>
              <a:p>
                <a:r>
                  <a:rPr lang="en-US" dirty="0"/>
                  <a:t>When loss would go up or not change, we’re done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8E817-30BD-814F-A888-3F94FA97E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336"/>
                <a:ext cx="10864174" cy="4581627"/>
              </a:xfrm>
              <a:blipFill>
                <a:blip r:embed="rId2"/>
                <a:stretch>
                  <a:fillRect l="-1051" t="-2210" r="-1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0D84BB4-C792-7348-8DA9-C5672952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336" y="1595336"/>
            <a:ext cx="6604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2C2BFD-842F-6F45-88C9-EE3CE161E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498" y="2744176"/>
            <a:ext cx="3822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4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FEC2D-9ABA-1E4A-9FA7-EFB56112B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6873" cy="1325563"/>
          </a:xfrm>
        </p:spPr>
        <p:txBody>
          <a:bodyPr/>
          <a:lstStyle/>
          <a:p>
            <a:r>
              <a:rPr lang="en-US" dirty="0"/>
              <a:t>How do we pick a direction to move (1D)?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91079-63CF-9347-91D8-296186890A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6927" y="1520688"/>
                <a:ext cx="11400817" cy="4656276"/>
              </a:xfrm>
            </p:spPr>
            <p:txBody>
              <a:bodyPr/>
              <a:lstStyle/>
              <a:p>
                <a:r>
                  <a:rPr lang="en-US" dirty="0"/>
                  <a:t>Use information (</a:t>
                </a:r>
                <a:r>
                  <a:rPr lang="en-US" i="1" dirty="0"/>
                  <a:t>gradient</a:t>
                </a:r>
                <a:r>
                  <a:rPr lang="en-US" dirty="0"/>
                  <a:t>) from loss function in vicinity of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91079-63CF-9347-91D8-296186890A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6927" y="1520688"/>
                <a:ext cx="11400817" cy="4656276"/>
              </a:xfrm>
              <a:blipFill>
                <a:blip r:embed="rId2"/>
                <a:stretch>
                  <a:fillRect l="-890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AE0E75-E40C-5E49-823F-08FAC83182B3}"/>
                  </a:ext>
                </a:extLst>
              </p:cNvPr>
              <p:cNvSpPr txBox="1"/>
              <p:nvPr/>
            </p:nvSpPr>
            <p:spPr>
              <a:xfrm>
                <a:off x="7183052" y="2180077"/>
                <a:ext cx="480361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Derivative/slope of loss(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) is</a:t>
                </a:r>
                <a:br>
                  <a:rPr lang="en-US" sz="2400" dirty="0"/>
                </a:br>
                <a:r>
                  <a:rPr lang="en-US" sz="2400" dirty="0"/>
                  <a:t>2(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-2), which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 direction of increased loss (up)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derivative of loss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=1?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=3?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=2?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Direction of lower loss is opposite/negative of derivative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Derivative also has magnitude, which is bigger when slope is steeper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How to move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i="1" dirty="0"/>
                          <m:t>β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𝑠𝑙𝑜𝑝𝑒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AE0E75-E40C-5E49-823F-08FAC8318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052" y="2180077"/>
                <a:ext cx="4803612" cy="4154984"/>
              </a:xfrm>
              <a:prstGeom prst="rect">
                <a:avLst/>
              </a:prstGeom>
              <a:blipFill>
                <a:blip r:embed="rId3"/>
                <a:stretch>
                  <a:fillRect l="-1583" t="-915" r="-1583" b="-2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DD19A0-D2F7-6B4A-ABFC-833CC2F8D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06" y="2110503"/>
            <a:ext cx="6681177" cy="44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8E3635-6E98-8C44-B680-943F7C67FB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Taking steps in right direction (1D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case)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38E3635-6E98-8C44-B680-943F7C67FB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A802EC-923B-8B47-A168-3B4FB140AB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Direction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of min loss is </a:t>
                </a:r>
                <a:r>
                  <a:rPr lang="en-US" u="sng" dirty="0"/>
                  <a:t>opposite</a:t>
                </a:r>
                <a:r>
                  <a:rPr lang="en-US" dirty="0"/>
                  <a:t> of derivative so let’s step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by negative of derivative and scale it with a learning rate </a:t>
                </a:r>
                <a:r>
                  <a:rPr lang="en-US" i="1" dirty="0" err="1"/>
                  <a:t>η</a:t>
                </a:r>
                <a:r>
                  <a:rPr lang="en-US" dirty="0"/>
                  <a:t>: 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 dirty="0"/>
                      <m:t>β</m:t>
                    </m:r>
                  </m:oMath>
                </a14:m>
                <a:r>
                  <a:rPr lang="en-US" dirty="0"/>
                  <a:t> always converges on min loss if learning rate is small enough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A802EC-923B-8B47-A168-3B4FB140A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1F759A2-04C8-F740-AEA0-DD8154C89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884" y="2716720"/>
            <a:ext cx="49911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218B0B-D5CA-F54A-8258-F1B5A71D99EF}"/>
              </a:ext>
            </a:extLst>
          </p:cNvPr>
          <p:cNvSpPr txBox="1"/>
          <p:nvPr/>
        </p:nvSpPr>
        <p:spPr>
          <a:xfrm>
            <a:off x="2690142" y="3921855"/>
            <a:ext cx="596259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b =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random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while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not_converged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b = b - rate * gradient(b)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150DBE-ED32-4D48-95B7-21C048F30BA3}"/>
              </a:ext>
            </a:extLst>
          </p:cNvPr>
          <p:cNvCxnSpPr>
            <a:cxnSpLocks/>
          </p:cNvCxnSpPr>
          <p:nvPr/>
        </p:nvCxnSpPr>
        <p:spPr>
          <a:xfrm>
            <a:off x="5447489" y="2227634"/>
            <a:ext cx="214009" cy="92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9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C6552-FBCB-D241-88BA-8899AE1D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gradient descent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8C9FD-59F1-9F40-8501-5FE25A96A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define a simple loss function and its gradient: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Then, pick a random starting point and pick a learning rate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Loop for a while or until L2 norm of gradient(b) ==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08591B-EEB2-F448-877D-DF02CE4897F2}"/>
              </a:ext>
            </a:extLst>
          </p:cNvPr>
          <p:cNvSpPr txBox="1"/>
          <p:nvPr/>
        </p:nvSpPr>
        <p:spPr>
          <a:xfrm>
            <a:off x="2558840" y="5443246"/>
            <a:ext cx="605986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for t in range(10): # for awhile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b = b - rate * gradient(b)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4E551-0EA9-FF48-80DE-65C2AF330A0E}"/>
              </a:ext>
            </a:extLst>
          </p:cNvPr>
          <p:cNvSpPr txBox="1"/>
          <p:nvPr/>
        </p:nvSpPr>
        <p:spPr>
          <a:xfrm>
            <a:off x="2558840" y="2388718"/>
            <a:ext cx="596259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f(b) : return (b-2)**2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gradient(b): return 2*(b-2)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828F3-59C7-0846-A497-106729A2472F}"/>
              </a:ext>
            </a:extLst>
          </p:cNvPr>
          <p:cNvSpPr txBox="1"/>
          <p:nvPr/>
        </p:nvSpPr>
        <p:spPr>
          <a:xfrm>
            <a:off x="2558840" y="3939513"/>
            <a:ext cx="5962590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b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np.random.uniform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(0,4)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rate = 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A3EEF3-7373-754B-8F02-A4876DD101C1}"/>
              </a:ext>
            </a:extLst>
          </p:cNvPr>
          <p:cNvSpPr/>
          <p:nvPr/>
        </p:nvSpPr>
        <p:spPr>
          <a:xfrm>
            <a:off x="0" y="6581001"/>
            <a:ext cx="73541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77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09D04-2FA8-4A43-9337-7B14CDF1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1D gradient descent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F1FDA-C78B-0F45-B8F2-CDF05086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984" y="1881535"/>
            <a:ext cx="6662497" cy="4497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CF36EB-A862-2C4A-BB9C-21A6456E2B1D}"/>
              </a:ext>
            </a:extLst>
          </p:cNvPr>
          <p:cNvSpPr txBox="1"/>
          <p:nvPr/>
        </p:nvSpPr>
        <p:spPr>
          <a:xfrm>
            <a:off x="325665" y="1446310"/>
            <a:ext cx="5243209" cy="7694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for t in range(7):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b = b – 0.2 * gradient(b)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AFC616-758E-EB48-8C44-2023612FC596}"/>
                  </a:ext>
                </a:extLst>
              </p:cNvPr>
              <p:cNvSpPr txBox="1"/>
              <p:nvPr/>
            </p:nvSpPr>
            <p:spPr>
              <a:xfrm>
                <a:off x="5781472" y="1349638"/>
                <a:ext cx="641052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Notice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200" i="1" dirty="0"/>
                          <m:t>β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accelerates and then slows down. Why?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AFC616-758E-EB48-8C44-2023612FC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1472" y="1349638"/>
                <a:ext cx="6410528" cy="430887"/>
              </a:xfrm>
              <a:prstGeom prst="rect">
                <a:avLst/>
              </a:prstGeom>
              <a:blipFill>
                <a:blip r:embed="rId3"/>
                <a:stretch>
                  <a:fillRect l="-988" t="-5714" r="-988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1A28B5EB-0A64-D941-B0EA-498E5A874675}"/>
              </a:ext>
            </a:extLst>
          </p:cNvPr>
          <p:cNvSpPr/>
          <p:nvPr/>
        </p:nvSpPr>
        <p:spPr>
          <a:xfrm>
            <a:off x="0" y="6581001"/>
            <a:ext cx="73541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4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8C144-9415-E844-A7BB-A988BD582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0192" y="2290391"/>
            <a:ext cx="2846514" cy="41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6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438F3-F005-974F-A92D-7F23E792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025" y="467681"/>
            <a:ext cx="7896852" cy="5922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701A3-B32D-6C42-B8EC-4CA0A6B4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4101"/>
          </a:xfrm>
        </p:spPr>
        <p:txBody>
          <a:bodyPr/>
          <a:lstStyle/>
          <a:p>
            <a:r>
              <a:rPr lang="en-US" dirty="0"/>
              <a:t>1D function minimization in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9CEB8-2066-5C4E-BCB5-E79B4CC0C898}"/>
              </a:ext>
            </a:extLst>
          </p:cNvPr>
          <p:cNvSpPr txBox="1"/>
          <p:nvPr/>
        </p:nvSpPr>
        <p:spPr>
          <a:xfrm>
            <a:off x="4045227" y="-15446"/>
            <a:ext cx="827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https://github.com/parrt/msds621/blob/master/notebooks/linear-models/viz-gradient-descent.ipynb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3091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B0AE-D3DA-6841-A636-3493CD7F2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crank up learning rate?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81FA-9148-BC43-BA57-78CECA9F5D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oscillates across valley</a:t>
                </a:r>
              </a:p>
              <a:p>
                <a:r>
                  <a:rPr lang="en-US" dirty="0"/>
                  <a:t>Picking learning rate is</a:t>
                </a:r>
                <a:br>
                  <a:rPr lang="en-US" dirty="0"/>
                </a:br>
                <a:r>
                  <a:rPr lang="en-US" dirty="0"/>
                  <a:t>trial and error for our</a:t>
                </a:r>
                <a:br>
                  <a:rPr lang="en-US" dirty="0"/>
                </a:br>
                <a:r>
                  <a:rPr lang="en-US" dirty="0"/>
                  <a:t>purposes but small like</a:t>
                </a:r>
                <a:br>
                  <a:rPr lang="en-US" dirty="0"/>
                </a:br>
                <a:r>
                  <a:rPr lang="en-US" i="1" dirty="0" err="1"/>
                  <a:t>η</a:t>
                </a:r>
                <a:r>
                  <a:rPr lang="en-US" dirty="0"/>
                  <a:t>=.00001 is a reasonable</a:t>
                </a:r>
                <a:br>
                  <a:rPr lang="en-US" dirty="0"/>
                </a:br>
                <a:r>
                  <a:rPr lang="en-US" dirty="0"/>
                  <a:t>guess to start out</a:t>
                </a:r>
              </a:p>
              <a:p>
                <a:r>
                  <a:rPr lang="en-US" dirty="0"/>
                  <a:t>If too small, we don’t</a:t>
                </a:r>
                <a:br>
                  <a:rPr lang="en-US" dirty="0"/>
                </a:br>
                <a:r>
                  <a:rPr lang="en-US" dirty="0"/>
                  <a:t>make much progress</a:t>
                </a:r>
                <a:br>
                  <a:rPr lang="en-US" dirty="0"/>
                </a:br>
                <a:r>
                  <a:rPr lang="en-US" dirty="0"/>
                  <a:t>towards min loss point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2181FA-9148-BC43-BA57-78CECA9F5D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4D83575-7EAE-994A-832D-F170B2E6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122" y="1611616"/>
            <a:ext cx="6804903" cy="46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75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1059</TotalTime>
  <Words>1659</Words>
  <Application>Microsoft Macintosh PowerPoint</Application>
  <PresentationFormat>Widescreen</PresentationFormat>
  <Paragraphs>179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Helvetica</vt:lpstr>
      <vt:lpstr>Monaco</vt:lpstr>
      <vt:lpstr>SchoolHouse Cursive B</vt:lpstr>
      <vt:lpstr>Office Theme</vt:lpstr>
      <vt:lpstr>Gradient Descent</vt:lpstr>
      <vt:lpstr>Minimizing the loss function: How we train (many) models</vt:lpstr>
      <vt:lpstr>Minimizing the loss: using loss information</vt:lpstr>
      <vt:lpstr>How do we pick a direction to move (1D)?</vt:lpstr>
      <vt:lpstr>Taking steps in right direction (1D "β" case)</vt:lpstr>
      <vt:lpstr>Python gradient descent implementation</vt:lpstr>
      <vt:lpstr>Sample 1D gradient descent run</vt:lpstr>
      <vt:lpstr>1D function minimization in action</vt:lpstr>
      <vt:lpstr>What if we crank up learning rate?</vt:lpstr>
      <vt:lpstr>What if learning rate is really too high?</vt:lpstr>
      <vt:lpstr>What happens in 2D for "β" = ["β" _1, "β" _2]?</vt:lpstr>
      <vt:lpstr>Loss function: 1-var regr. w/2 coeff ("β" _0, "β" _1)</vt:lpstr>
      <vt:lpstr>Notation and finite difference approximation</vt:lpstr>
      <vt:lpstr>General gradient descent</vt:lpstr>
      <vt:lpstr>Update equation needs loss gradient:</vt:lpstr>
      <vt:lpstr>Simplest gradient descent algorithm</vt:lpstr>
      <vt:lpstr>Let's add momentum</vt:lpstr>
      <vt:lpstr>Vanilla vs momentum animated</vt:lpstr>
      <vt:lpstr>Adding momentum to particle update</vt:lpstr>
      <vt:lpstr>Dealing with saddle points or shallow valleys: Vanilla vs AdaGrad animated</vt:lpstr>
      <vt:lpstr>Adagrad gradient descent</vt:lpstr>
      <vt:lpstr>Loss, gradient functions for minimization</vt:lpstr>
      <vt:lpstr>L1, L2 regression loss, gradient functions</vt:lpstr>
      <vt:lpstr>L1 logistic loss, gradient functions</vt:lpstr>
      <vt:lpstr>L1 Logistic gradient is tricky to get right</vt:lpstr>
      <vt:lpstr>Key takeaways</vt:lpstr>
      <vt:lpstr>More key takeaways</vt:lpstr>
      <vt:lpstr>Lab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Descent</dc:title>
  <dc:creator>Microsoft Office User</dc:creator>
  <cp:lastModifiedBy>Microsoft Office User</cp:lastModifiedBy>
  <cp:revision>227</cp:revision>
  <cp:lastPrinted>2019-10-18T20:27:53Z</cp:lastPrinted>
  <dcterms:created xsi:type="dcterms:W3CDTF">2019-07-19T18:39:48Z</dcterms:created>
  <dcterms:modified xsi:type="dcterms:W3CDTF">2021-10-26T21:42:46Z</dcterms:modified>
</cp:coreProperties>
</file>